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684" r:id="rId4"/>
    <p:sldMasterId id="2147483708" r:id="rId5"/>
    <p:sldMasterId id="2147483720" r:id="rId6"/>
  </p:sldMasterIdLst>
  <p:sldIdLst>
    <p:sldId id="279" r:id="rId7"/>
    <p:sldId id="267" r:id="rId8"/>
    <p:sldId id="265" r:id="rId9"/>
    <p:sldId id="280" r:id="rId10"/>
    <p:sldId id="260" r:id="rId11"/>
    <p:sldId id="259" r:id="rId12"/>
    <p:sldId id="261" r:id="rId13"/>
    <p:sldId id="268" r:id="rId14"/>
    <p:sldId id="269" r:id="rId15"/>
    <p:sldId id="270" r:id="rId16"/>
    <p:sldId id="271" r:id="rId17"/>
    <p:sldId id="273" r:id="rId18"/>
    <p:sldId id="274" r:id="rId19"/>
    <p:sldId id="281" r:id="rId20"/>
    <p:sldId id="276" r:id="rId21"/>
    <p:sldId id="277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6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Apartment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Vacancy Rates Continued to Decline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5230734447292003"/>
          <c:y val="1.64063336093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 w="38100" cap="sq"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2.1</c:v>
                </c:pt>
                <c:pt idx="1">
                  <c:v>5.2</c:v>
                </c:pt>
                <c:pt idx="2">
                  <c:v>3.6</c:v>
                </c:pt>
                <c:pt idx="3">
                  <c:v>1.9</c:v>
                </c:pt>
                <c:pt idx="4">
                  <c:v>1.4</c:v>
                </c:pt>
                <c:pt idx="5">
                  <c:v>1</c:v>
                </c:pt>
                <c:pt idx="6">
                  <c:v>1.6</c:v>
                </c:pt>
                <c:pt idx="7">
                  <c:v>5.2</c:v>
                </c:pt>
                <c:pt idx="8">
                  <c:v>7</c:v>
                </c:pt>
                <c:pt idx="9">
                  <c:v>6.1</c:v>
                </c:pt>
                <c:pt idx="10">
                  <c:v>3.9</c:v>
                </c:pt>
                <c:pt idx="11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9-42C3-93C8-1B5699836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7717816"/>
        <c:axId val="807723576"/>
      </c:barChart>
      <c:catAx>
        <c:axId val="80771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723576"/>
        <c:crosses val="autoZero"/>
        <c:auto val="1"/>
        <c:lblAlgn val="ctr"/>
        <c:lblOffset val="100"/>
        <c:noMultiLvlLbl val="0"/>
      </c:catAx>
      <c:valAx>
        <c:axId val="807723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/>
                  <a:t>Vacancy</a:t>
                </a:r>
                <a:r>
                  <a:rPr lang="en-CA" baseline="0" dirty="0"/>
                  <a:t> Rate (%)</a:t>
                </a:r>
                <a:endParaRPr lang="en-CA" dirty="0"/>
              </a:p>
            </c:rich>
          </c:tx>
          <c:layout>
            <c:manualLayout>
              <c:xMode val="edge"/>
              <c:yMode val="edge"/>
              <c:x val="2.3068940699638011E-3"/>
              <c:y val="0.302948157625689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717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054F-D1F9-454C-BCCD-42E4AA021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1237500"/>
            <a:ext cx="9829800" cy="2387600"/>
          </a:xfrm>
        </p:spPr>
        <p:txBody>
          <a:bodyPr anchor="b">
            <a:noAutofit/>
          </a:bodyPr>
          <a:lstStyle>
            <a:lvl1pPr algn="ctr">
              <a:defRPr sz="9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4478E-B474-428B-92BD-6EBDA252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9456"/>
            <a:ext cx="9144000" cy="60670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1859D-1042-4C46-A4F5-61F8ABDF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AD270-8E22-49E5-917D-BDF719DD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39412-24C6-4F8C-85F7-131ADEC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048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5E71-5275-45A7-B65D-0470E494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CBD91-BFEC-4392-A7BE-511ADF737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ACBA-B343-4EDA-87D0-E6095A16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8EB7-BD9E-4931-99FB-B79F636E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172AB-5F65-4123-9AFA-6A2952D5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427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935363-990A-48DD-A1CC-1B71D81B8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12EC6-040C-46B9-920C-357CF0343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E5754-3A40-4DDA-B3FB-2A725779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8557-CEF0-4ABA-B0DF-9BE44FFF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A9044-304D-40D6-A1FA-FB1065E3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210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4738-AE78-4D0B-BA94-6E5E5D10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7F07DC-0C4A-4F0A-B7B1-308F770DC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57D13-2D1A-4C4D-B4A1-012909D5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B4225-87D4-4DDE-9C8F-DC935EF9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581B-5F86-46E1-954E-7F1554C4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35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FF71-799B-4A53-AF47-9DF1A2AB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6777C-A4CC-4C3E-B4D6-DFA7E6998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55FD2-85BB-4B29-AB7E-D93D5D55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0C341-A172-4971-814B-DF298C7F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41F13-BE3A-4074-9D41-E9C7061E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1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2004-290B-47B5-93CD-70D8B627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5321B-64DD-41DF-9826-5BFA7C5C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B7B15-16D7-4153-B113-6B7CEF43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ED19-F8AC-4AB6-835B-8CE24D6B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74ADC-331F-4B21-9CE6-CF8D4D5C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080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6D3-4993-42E3-ABAC-20B62C6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CD8E6-316D-402F-93EE-D3D913D9E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D10D5-1497-4A85-9DE8-4E6C22BD7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111A3-CC3F-4B89-9359-6117D270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E4FE6-8AD4-4FDC-9941-9D872AF1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308D2-8056-415A-B050-19EA5C98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71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C975-5722-4414-A7BB-83E7AC64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EEAA8-3A34-40C6-9525-BBE0CE78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85B58-49D5-4914-A3F3-043C892C3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DE666-00BE-469E-A263-6DC7109A2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FCD54-CFD6-4667-996D-CE025E506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42878-694C-4C45-8501-30F69039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CE7C4-F8FA-4B80-B185-1B0CF34B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73A6D-B222-4E5D-9E66-A2B8C5B6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973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9746-5182-46C3-9B7C-73E84818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77214-1B7F-42A7-951F-56D7D1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DC38D-4F66-461F-8D2D-7D10CAF9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577AF-D597-4BCB-B719-6DE85B75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14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24FC4-B604-410E-BDB0-FF1EEEC5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8EC07-156A-4EED-AF9E-287DD4A2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DEC04-6663-4AAB-B292-E30F742C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098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31FE-99B7-4CE2-B582-0A2A4780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9504F-BA72-4E23-BB8B-C967C598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6031C-7B3B-415B-B34A-85A0590A0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05F23-D4C3-4FAE-A77E-C63E9830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63BCD-5CFD-4F8D-A9FB-D2AD66FA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4D80-F8E4-41D6-9E6E-FE84B796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13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3ACA-13F5-43C4-B422-49DC642A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AE68-8569-4CCC-B470-A1EF28E38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6DCC1-5D85-4FF8-B9DB-62F7AEA6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95DA0-0B58-42FC-9D68-4CFB8210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A1560-17F4-43FA-8A63-6BF3E72B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7826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F45B-D904-40C2-9EA5-C74CA8D2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58E93-99F2-4F3E-A207-F1C9CAE57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2618-B0D4-4203-9D9E-F5AA6791A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C8AAF-7587-48EE-8C96-61D3E342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DE23A-A6B5-4A2C-87E3-0EA9A05F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CC6C5-E251-4BC6-9CDF-155ECF90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707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0C61-6390-4540-8724-1AA139AC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62EB6-97CB-4974-ACE3-7AA8FE621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26A6A-040A-49AD-AE43-0C44ABB8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B898-DC7E-4BED-88E3-D9033D1D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736-7AE4-45C2-B754-20DFC8AF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97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849F6-1DE4-467C-BA8F-FFA2BE670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5D45F-8962-4029-8C5D-02872CA95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EF4A1-E2D2-4759-82FC-F5C54842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EECB-B2F8-4EBA-9F10-BEB0A5C8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CEE-9F65-4054-83A8-8A3888C0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763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4738-AE78-4D0B-BA94-6E5E5D10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7F07DC-0C4A-4F0A-B7B1-308F770DC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57D13-2D1A-4C4D-B4A1-012909D5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B4225-87D4-4DDE-9C8F-DC935EF9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581B-5F86-46E1-954E-7F1554C4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756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FF71-799B-4A53-AF47-9DF1A2AB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6777C-A4CC-4C3E-B4D6-DFA7E6998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55FD2-85BB-4B29-AB7E-D93D5D55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0C341-A172-4971-814B-DF298C7F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41F13-BE3A-4074-9D41-E9C7061E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162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2004-290B-47B5-93CD-70D8B627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5321B-64DD-41DF-9826-5BFA7C5C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B7B15-16D7-4153-B113-6B7CEF43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ED19-F8AC-4AB6-835B-8CE24D6B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74ADC-331F-4B21-9CE6-CF8D4D5C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413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6D3-4993-42E3-ABAC-20B62C6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CD8E6-316D-402F-93EE-D3D913D9E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D10D5-1497-4A85-9DE8-4E6C22BD7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111A3-CC3F-4B89-9359-6117D270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E4FE6-8AD4-4FDC-9941-9D872AF1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308D2-8056-415A-B050-19EA5C98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952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C975-5722-4414-A7BB-83E7AC64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EEAA8-3A34-40C6-9525-BBE0CE78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85B58-49D5-4914-A3F3-043C892C3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DE666-00BE-469E-A263-6DC7109A2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FCD54-CFD6-4667-996D-CE025E506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42878-694C-4C45-8501-30F69039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CE7C4-F8FA-4B80-B185-1B0CF34B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73A6D-B222-4E5D-9E66-A2B8C5B6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6770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9746-5182-46C3-9B7C-73E84818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77214-1B7F-42A7-951F-56D7D1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DC38D-4F66-461F-8D2D-7D10CAF9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577AF-D597-4BCB-B719-6DE85B75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0188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24FC4-B604-410E-BDB0-FF1EEEC5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8EC07-156A-4EED-AF9E-287DD4A2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DEC04-6663-4AAB-B292-E30F742C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79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65A2-2602-4209-B3B0-9DCA53A0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00789-C3B7-4092-A54F-25D3E48B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25795-9BF4-4E2F-A697-D125E701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FABDB-CB6E-4E0D-BE6B-41C1FB20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0A7D8-73CC-45B8-8C47-CF8D1861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733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31FE-99B7-4CE2-B582-0A2A4780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9504F-BA72-4E23-BB8B-C967C598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6031C-7B3B-415B-B34A-85A0590A0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05F23-D4C3-4FAE-A77E-C63E9830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63BCD-5CFD-4F8D-A9FB-D2AD66FA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4D80-F8E4-41D6-9E6E-FE84B796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7660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F45B-D904-40C2-9EA5-C74CA8D2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58E93-99F2-4F3E-A207-F1C9CAE57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2618-B0D4-4203-9D9E-F5AA6791A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C8AAF-7587-48EE-8C96-61D3E342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DE23A-A6B5-4A2C-87E3-0EA9A05F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CC6C5-E251-4BC6-9CDF-155ECF90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964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0C61-6390-4540-8724-1AA139AC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62EB6-97CB-4974-ACE3-7AA8FE621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26A6A-040A-49AD-AE43-0C44ABB8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B898-DC7E-4BED-88E3-D9033D1D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736-7AE4-45C2-B754-20DFC8AF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325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849F6-1DE4-467C-BA8F-FFA2BE670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5D45F-8962-4029-8C5D-02872CA95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EF4A1-E2D2-4759-82FC-F5C54842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EECB-B2F8-4EBA-9F10-BEB0A5C8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CEE-9F65-4054-83A8-8A3888C0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06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7589-99CB-48D6-B616-204C7DFFC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8FA8F-C2DE-40F1-A0FF-3A5EEEFC9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97552-38B5-4A09-ADCA-A93F133B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B5989-9D2F-4F41-B2B7-C68BCB96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AA93-B796-47BA-AD3A-F706A54C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874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D0E6-C977-4525-A911-EE8452BB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D948-F9FE-4E3C-B972-BB6DD5482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399C-4BA5-40CE-95AD-B60031DA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308DF-09AC-4EB8-88BA-9C40B34A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65F33-E308-4642-9FE0-CB87E75C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615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D4C9-EB79-4851-99CB-1A939369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59DF1-4937-453E-BFB1-0DDC0830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0D9BD-0E8F-4242-B304-C232C757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7E531-EADB-47C6-9987-BF70419A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13B6B-52F8-4450-9C87-AB533ADF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1247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5800-E36F-41F2-B06D-798DA27A1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2147-4ABA-48FA-A6E0-856F88422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FC0F6-F108-4C5E-B14C-954AAD6E2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7F244-8A64-4F44-9C49-A499AEBA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CBB0B-34AD-49A7-97AE-0E7045D4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2B68-136D-473B-92BF-F7CFA17E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18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0FA2-32EE-4C22-830C-C2635684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FFB3-1828-4225-8667-48345DE65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EC337-26D7-4162-ABF8-E76DAA7E5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0EDB3-99A5-4661-9608-EF92D581A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FA6FE-19A4-421C-8217-72562744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F664C-9F33-4A06-96A9-C41192A6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B5819-CBDA-40DC-A866-373BCB7F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E5D59-B9A6-472E-8710-914B0BE8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465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F666-0241-4A81-9D1A-99A6B9F6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34B6C-6DF4-4944-BF46-9A834F56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64A97-2713-4B5B-B24D-79AD23AE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13B7A-10BB-47D8-B828-71EEC979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971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F756-2E5B-4C05-9D0F-6F140EE3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C7B25-763A-4B80-A620-E13EEF87A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6FE0-A539-4C3C-9338-64CF511F7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D29A0-427F-43E6-ABDF-0D18BCC5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FDAD9-2188-4DDE-A37D-27A09F27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C7D6-8009-4BDB-A7F5-19F0B676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7155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37B0D2-8D52-45F9-BB5B-812A6643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2B813-B753-4942-A08C-638D79B1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5E967-5FBF-4F1B-BEB1-0386481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9168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195D-2760-46DE-A938-6EDD7433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E26B-A495-462D-882E-A9B9CB4A7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14F63-0DC2-48FD-9C97-239F81612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C52C1-79BE-4CD8-89BB-CF32C8BD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6F8F7-4F28-4CD2-BCC4-F2086E1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EB2C8-FA27-4D4B-B2AC-B12E2BF3B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406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4DA5-D391-42BB-86C5-D20A44EF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984CE-D2BB-4415-8EA3-ADC6F5CF4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8D5ED-8420-4CE8-A281-5A82919B7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603B1-16B1-4C48-A3AC-95436685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8FC2-8A20-4224-A372-192EB9F5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734C7-835C-4F0E-98F0-36C7BB0E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849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B883-B107-4E35-93CD-F820294F9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D590-7ECF-42E6-B1FD-560B24E8A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D9835-C248-41B9-9047-76A35796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AFE9F-1E43-4536-804B-7C94CB2A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EEE23-49A8-4C30-8CFE-511AB4A3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741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D719D-4082-4659-9486-76BB9E1EC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6B99A-1D0E-4F54-AE03-8092794C8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9FC27-1054-45FF-AA34-A1883059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53E1-B4E6-49B6-A8A9-E8085C23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96D1A-0734-49A6-A41F-1EF3A6A2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756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75A1-F00E-4E98-A48A-8ADDDD92A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6400"/>
            <a:ext cx="10668000" cy="2387600"/>
          </a:xfrm>
        </p:spPr>
        <p:txBody>
          <a:bodyPr anchor="b">
            <a:noAutofit/>
          </a:bodyPr>
          <a:lstStyle>
            <a:lvl1pPr algn="ctr">
              <a:defRPr sz="9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D3BFD-58EE-4A86-8CAB-9B663FB02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4000"/>
            <a:ext cx="9144000" cy="569129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3883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B8DE-B0CE-429B-B6F5-3B7A0BF8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94D8-993F-4723-A305-085F13A15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B3ED-D54D-43CB-B768-FE0D9D9B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6D70-8ECB-4ED9-B326-051D3059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F085-736E-4C53-B339-EB2D5ABF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371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CE4D6-83DC-4320-9CA7-8A2CD9F6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24A4A-F34B-4D48-B22B-FFD9EA58E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A62D-30CB-4202-A4EF-149CAA7A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AFEBC-79D5-4514-BB0C-258F8B8C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8385-3225-4115-9F64-F6FD043C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681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BC6E-79F9-49FE-BE98-3EF40EB0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94F9-432C-4E7F-ABBA-569C6A342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D6E8E-45D8-4188-8978-724C1E51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D2585-4C7E-4665-819C-B9D12111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A034-0F7D-4B42-A370-F9E2BBEB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32D76-616C-449F-B5A8-AE850CF6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971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2541-7016-4CC9-927B-800CD752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64E88-46A3-4DF9-89D7-91BF6B16B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65961-F57E-44A9-92E9-29AC4449F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3EA8E-89D1-48A3-A825-6CC120242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C42AB-3C1F-4EF9-8379-6D0E61E4F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35C0A-08B2-408A-8CB4-CD8DE433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1169-D005-4FC5-B7C4-B8DFDCE3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664B3-D481-4DF2-AA21-CE583614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65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81E2-447A-4D28-9334-DF70DE36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04467-9308-461E-888B-21DBA6990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E86A-B2DC-46F2-8CBC-D479AD495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3C8DD-424E-47DA-A94E-E486D6859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148ED-9C53-482E-A3D2-875C19060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32603-16D9-4F31-9C0C-066841E6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71F63-2489-44DF-ADB0-79A8E4F7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80D87-D3BC-4AF8-AAF7-83B91A9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793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4DC0-774E-4F0A-AA3F-A0DA2376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2E53E-E544-437F-A356-FDE0A193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D18AB-98FA-48CA-9A9B-9B9597FF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25C8A-7902-4720-93D1-7141C1D9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503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B2405A-6981-46AB-94BA-9E7B2A30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DB700-732D-4DE5-8EAE-0094DA3B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F221F-D278-4418-9001-4F7D3179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788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5CD1-0E06-4DBA-B936-C1412969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688A-D9BD-47AB-8DE5-ED395CBB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09453-5532-42F0-A0E4-3ADA336C6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F33C-1B74-4D81-AC3B-E88D5146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9352-45E8-4566-9E9C-FD9E3788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049A3-66CB-4802-AEA2-88CC7585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54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7BCC8-DF85-471F-9D50-DAF618A9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234E5-1341-48D8-A7C1-E088F1FC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01D-2A3B-4CB5-B9CF-7B3CAAF08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B4C29-8680-4CF7-A547-FFCCFCB5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38CB5-ADFB-4E4B-94DE-7FBC8960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FD0F7-7330-4368-A96F-92660B8A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79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D7FA-7E37-45F4-83CB-FA8D3551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3A4F-4EB9-4AA9-80FD-2389F9452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43ED3-FCC7-4E30-BE84-29D566B9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37EA-D04C-41FF-9261-80DD135C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0057-A6F8-45C8-B08D-F2DC1A4E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333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FD106-AEA5-4E4A-A87A-F8D354639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4CB8A-D9D9-43AE-AE37-109EE923E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EC93-996A-418C-9B58-702F07C4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5F656-E1F9-4F88-9C61-A3EE13C7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9DFCD-8D5C-4653-8C20-D3F4DCC3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591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75A1-F00E-4E98-A48A-8ADDDD92A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6400"/>
            <a:ext cx="10668000" cy="2387600"/>
          </a:xfrm>
        </p:spPr>
        <p:txBody>
          <a:bodyPr anchor="b">
            <a:noAutofit/>
          </a:bodyPr>
          <a:lstStyle>
            <a:lvl1pPr algn="ctr">
              <a:defRPr sz="9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D3BFD-58EE-4A86-8CAB-9B663FB02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4000"/>
            <a:ext cx="9144000" cy="569129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148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B8DE-B0CE-429B-B6F5-3B7A0BF8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94D8-993F-4723-A305-085F13A15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B3ED-D54D-43CB-B768-FE0D9D9B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6D70-8ECB-4ED9-B326-051D3059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F085-736E-4C53-B339-EB2D5ABF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461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CE4D6-83DC-4320-9CA7-8A2CD9F6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24A4A-F34B-4D48-B22B-FFD9EA58E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A62D-30CB-4202-A4EF-149CAA7A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AFEBC-79D5-4514-BB0C-258F8B8C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8385-3225-4115-9F64-F6FD043C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1647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BC6E-79F9-49FE-BE98-3EF40EB0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94F9-432C-4E7F-ABBA-569C6A342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D6E8E-45D8-4188-8978-724C1E51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D2585-4C7E-4665-819C-B9D12111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A034-0F7D-4B42-A370-F9E2BBEB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32D76-616C-449F-B5A8-AE850CF6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96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8477-2E92-48A3-86A7-C9A0C351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C55D2-9AC2-4183-A845-BC0B9B27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1FEF-BF66-4047-B2C3-1778A110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F43C9-6374-41EE-867C-F602D3D3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065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2541-7016-4CC9-927B-800CD752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64E88-46A3-4DF9-89D7-91BF6B16B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65961-F57E-44A9-92E9-29AC4449F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3EA8E-89D1-48A3-A825-6CC120242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C42AB-3C1F-4EF9-8379-6D0E61E4F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35C0A-08B2-408A-8CB4-CD8DE433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1169-D005-4FC5-B7C4-B8DFDCE3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664B3-D481-4DF2-AA21-CE583614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96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4DC0-774E-4F0A-AA3F-A0DA2376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2E53E-E544-437F-A356-FDE0A193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D18AB-98FA-48CA-9A9B-9B9597FF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25C8A-7902-4720-93D1-7141C1D9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201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B2405A-6981-46AB-94BA-9E7B2A30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DB700-732D-4DE5-8EAE-0094DA3B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F221F-D278-4418-9001-4F7D3179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210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5CD1-0E06-4DBA-B936-C1412969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688A-D9BD-47AB-8DE5-ED395CBB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09453-5532-42F0-A0E4-3ADA336C6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F33C-1B74-4D81-AC3B-E88D5146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9352-45E8-4566-9E9C-FD9E3788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049A3-66CB-4802-AEA2-88CC7585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58149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7BCC8-DF85-471F-9D50-DAF618A9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234E5-1341-48D8-A7C1-E088F1FC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01D-2A3B-4CB5-B9CF-7B3CAAF08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B4C29-8680-4CF7-A547-FFCCFCB5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38CB5-ADFB-4E4B-94DE-7FBC8960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FD0F7-7330-4368-A96F-92660B8A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422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D7FA-7E37-45F4-83CB-FA8D3551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3A4F-4EB9-4AA9-80FD-2389F9452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43ED3-FCC7-4E30-BE84-29D566B9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37EA-D04C-41FF-9261-80DD135C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0057-A6F8-45C8-B08D-F2DC1A4E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2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FD106-AEA5-4E4A-A87A-F8D354639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4CB8A-D9D9-43AE-AE37-109EE923E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EC93-996A-418C-9B58-702F07C4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5F656-E1F9-4F88-9C61-A3EE13C7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9DFCD-8D5C-4653-8C20-D3F4DCC3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765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26031C-EC0B-4BB7-B160-51FD3D9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4460" y="1273987"/>
            <a:ext cx="9144000" cy="608909"/>
          </a:xfrm>
        </p:spPr>
        <p:txBody>
          <a:bodyPr>
            <a:noAutofit/>
          </a:bodyPr>
          <a:lstStyle>
            <a:lvl1pPr marL="0" indent="0" algn="ctr">
              <a:buNone/>
              <a:defRPr sz="88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29BF5B-E590-403B-B5EA-A931CD67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464"/>
            <a:ext cx="10515600" cy="1325563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82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1806-3DEC-4641-9DD3-3D608B12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704DE-F6F1-4F5A-9E23-B1580BD5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E6569-2C72-44F6-8241-BA595599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30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BB2C-9E20-4E7A-9573-145321A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F989-CCF5-4280-A0D2-1682E8703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2CB88-AEC0-45F5-8D29-DDDB8763A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A98F6-17CF-4ACC-BC78-98F6F08B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C323-0ACF-4E8D-9F29-F5A0D9F1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C07DA-4A79-4323-96E4-129F4D47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95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D16A-51D1-4DC9-A029-B2B0BC45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B8F6D-0C6C-4BFC-8D68-CD6A4E98B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DF5BE-F66B-4C32-9C15-9EE0F3C6A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DAC2E-3277-4593-9021-E912A068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48C1-FD4C-4AD2-A1D0-E2EDB936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D51B2-5673-48E9-AEDD-51A28430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41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94D7320A-7B9B-472D-8A0B-18ABC3DB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9387" r="5933"/>
          <a:stretch/>
        </p:blipFill>
        <p:spPr>
          <a:xfrm>
            <a:off x="20" y="-45852"/>
            <a:ext cx="12191980" cy="68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C270-5A48-4A97-B65F-58E245195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088AB-9701-46E8-B4E3-B6911F0F6985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6EABF-17DB-4474-A911-3F6CFD533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A226-2D08-44BF-A093-4DC5C7B5D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A3E95-28A9-4B9E-A5CA-DEE2349E5E54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F1C43-6ED0-46FF-A943-0326BD5CABCB}"/>
              </a:ext>
            </a:extLst>
          </p:cNvPr>
          <p:cNvSpPr/>
          <p:nvPr userDrawn="1"/>
        </p:nvSpPr>
        <p:spPr>
          <a:xfrm>
            <a:off x="0" y="-45852"/>
            <a:ext cx="12188952" cy="6856718"/>
          </a:xfrm>
          <a:prstGeom prst="rect">
            <a:avLst/>
          </a:prstGeom>
          <a:solidFill>
            <a:schemeClr val="accent6">
              <a:lumMod val="90000"/>
              <a:lumOff val="1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A69B9-8003-4676-AB7F-408113886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A1A4D-2F83-4D41-80DE-D93C387D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651F5-3805-4559-9CF4-F7A42EC2DC52}"/>
              </a:ext>
            </a:extLst>
          </p:cNvPr>
          <p:cNvGrpSpPr/>
          <p:nvPr userDrawn="1"/>
        </p:nvGrpSpPr>
        <p:grpSpPr>
          <a:xfrm>
            <a:off x="4541552" y="5516119"/>
            <a:ext cx="3362633" cy="976756"/>
            <a:chOff x="4286864" y="3713205"/>
            <a:chExt cx="3362633" cy="97675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B3D3E6F-4B6D-4E8E-BB85-BC4E6EA34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920" y="3713205"/>
              <a:ext cx="1882519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5C797-52C6-4CF6-932B-3989B034624B}"/>
                </a:ext>
              </a:extLst>
            </p:cNvPr>
            <p:cNvSpPr txBox="1"/>
            <p:nvPr/>
          </p:nvSpPr>
          <p:spPr>
            <a:xfrm>
              <a:off x="4286864" y="4382184"/>
              <a:ext cx="3362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OCGROW GROUP OF COMPANIES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03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ABCA4-5B78-47E3-8EC8-B4EBB3C3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29BC-5121-4576-96DD-F5476C65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5D4ED-6297-4801-A2C8-E20BFF945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7BD2B-86C4-423B-9903-5978AA169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CD680-F80C-46D0-AAE0-3A9032EA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4BE37-F20F-4956-BA19-1280909360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888034-54BB-4ABD-9BDC-0B49488E861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lumMod val="90000"/>
              <a:lumOff val="1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B84DE-C1BE-4D5E-8CF4-ABBD65892C00}"/>
              </a:ext>
            </a:extLst>
          </p:cNvPr>
          <p:cNvSpPr/>
          <p:nvPr userDrawn="1"/>
        </p:nvSpPr>
        <p:spPr>
          <a:xfrm>
            <a:off x="838201" y="613071"/>
            <a:ext cx="10798404" cy="5606755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74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ABCA4-5B78-47E3-8EC8-B4EBB3C3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29BC-5121-4576-96DD-F5476C65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5D4ED-6297-4801-A2C8-E20BFF945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9115-798E-486B-9998-C7E869AD4B12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7BD2B-86C4-423B-9903-5978AA169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CD680-F80C-46D0-AAE0-3A9032EA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56CA6-ED8B-459A-8B7F-9F6A1DA1E3BB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4BE37-F20F-4956-BA19-1280909360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888034-54BB-4ABD-9BDC-0B49488E861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lumMod val="90000"/>
              <a:lumOff val="1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4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23C7EC-37FC-41EF-A5B5-3CD0AB60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10CA4-E1C9-4024-B8CF-BB8D41C54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4CB02-AB69-449C-8857-3871F9416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740D-EE78-44AE-9A9D-F2BEBB461FD1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16EA3-04E0-4D10-90F5-AAF4614A6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70C7-C571-4B37-89CD-752590414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277F4-534A-4D01-A47B-5E01F1007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570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B0B493-C2E1-4AC6-99D8-144612B3E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5322" b="29874"/>
          <a:stretch/>
        </p:blipFill>
        <p:spPr>
          <a:xfrm>
            <a:off x="0" y="0"/>
            <a:ext cx="12192000" cy="44441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0BA3E5-E304-46A6-8F90-AB67E15D829D}"/>
              </a:ext>
            </a:extLst>
          </p:cNvPr>
          <p:cNvSpPr/>
          <p:nvPr userDrawn="1"/>
        </p:nvSpPr>
        <p:spPr>
          <a:xfrm>
            <a:off x="0" y="-1"/>
            <a:ext cx="12188952" cy="4444181"/>
          </a:xfrm>
          <a:prstGeom prst="rect">
            <a:avLst/>
          </a:prstGeom>
          <a:solidFill>
            <a:schemeClr val="accent6">
              <a:lumMod val="90000"/>
              <a:lumOff val="1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996A0-BC43-40F2-913A-4A6F4A67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878A6-B033-4ED9-A20D-FE17EA71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D48E-0194-43E2-BAD0-D58F79318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55DB5-FDE9-4EB6-B801-B9A41EA4A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BBEF-CEAA-4B11-847A-5BACE040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493A8-F40E-4E57-9B98-40EE0B0C3A58}"/>
              </a:ext>
            </a:extLst>
          </p:cNvPr>
          <p:cNvSpPr/>
          <p:nvPr userDrawn="1"/>
        </p:nvSpPr>
        <p:spPr>
          <a:xfrm>
            <a:off x="0" y="4343400"/>
            <a:ext cx="12188952" cy="168845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0D5FF-DD29-4CD7-8A95-692C343CDDD0}"/>
              </a:ext>
            </a:extLst>
          </p:cNvPr>
          <p:cNvGrpSpPr/>
          <p:nvPr userDrawn="1"/>
        </p:nvGrpSpPr>
        <p:grpSpPr>
          <a:xfrm>
            <a:off x="4601494" y="5450735"/>
            <a:ext cx="3362633" cy="976756"/>
            <a:chOff x="4286864" y="3713205"/>
            <a:chExt cx="3362633" cy="97675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03FA6BE-583D-484F-AE45-158293AF4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920" y="3713205"/>
              <a:ext cx="1882519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7F525-9D09-414A-AE3D-584E7D1C5415}"/>
                </a:ext>
              </a:extLst>
            </p:cNvPr>
            <p:cNvSpPr txBox="1"/>
            <p:nvPr/>
          </p:nvSpPr>
          <p:spPr>
            <a:xfrm>
              <a:off x="4286864" y="4382184"/>
              <a:ext cx="3362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OCGROW GROUP OF COMPANIES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76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B0B493-C2E1-4AC6-99D8-144612B3E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5322" b="29874"/>
          <a:stretch/>
        </p:blipFill>
        <p:spPr>
          <a:xfrm>
            <a:off x="0" y="0"/>
            <a:ext cx="12192000" cy="44441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0BA3E5-E304-46A6-8F90-AB67E15D829D}"/>
              </a:ext>
            </a:extLst>
          </p:cNvPr>
          <p:cNvSpPr/>
          <p:nvPr userDrawn="1"/>
        </p:nvSpPr>
        <p:spPr>
          <a:xfrm>
            <a:off x="0" y="-1"/>
            <a:ext cx="12188952" cy="4444181"/>
          </a:xfrm>
          <a:prstGeom prst="rect">
            <a:avLst/>
          </a:prstGeom>
          <a:solidFill>
            <a:schemeClr val="accent6">
              <a:lumMod val="90000"/>
              <a:lumOff val="1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996A0-BC43-40F2-913A-4A6F4A67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878A6-B033-4ED9-A20D-FE17EA71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D48E-0194-43E2-BAD0-D58F79318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B443A-206D-4025-B833-D26A6297449E}" type="datetimeFigureOut">
              <a:rPr lang="en-CA" smtClean="0"/>
              <a:t>2020-09-28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55DB5-FDE9-4EB6-B801-B9A41EA4A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BBEF-CEAA-4B11-847A-5BACE040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5FE4-02CF-458A-AC7F-8D33A6F2439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493A8-F40E-4E57-9B98-40EE0B0C3A58}"/>
              </a:ext>
            </a:extLst>
          </p:cNvPr>
          <p:cNvSpPr/>
          <p:nvPr userDrawn="1"/>
        </p:nvSpPr>
        <p:spPr>
          <a:xfrm>
            <a:off x="0" y="4343400"/>
            <a:ext cx="12188952" cy="168845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0D5FF-DD29-4CD7-8A95-692C343CDDD0}"/>
              </a:ext>
            </a:extLst>
          </p:cNvPr>
          <p:cNvGrpSpPr/>
          <p:nvPr userDrawn="1"/>
        </p:nvGrpSpPr>
        <p:grpSpPr>
          <a:xfrm>
            <a:off x="4601494" y="5450735"/>
            <a:ext cx="3362633" cy="976756"/>
            <a:chOff x="4286864" y="3713205"/>
            <a:chExt cx="3362633" cy="97675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03FA6BE-583D-484F-AE45-158293AF4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920" y="3713205"/>
              <a:ext cx="1882519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7F525-9D09-414A-AE3D-584E7D1C5415}"/>
                </a:ext>
              </a:extLst>
            </p:cNvPr>
            <p:cNvSpPr txBox="1"/>
            <p:nvPr/>
          </p:nvSpPr>
          <p:spPr>
            <a:xfrm>
              <a:off x="4286864" y="4382184"/>
              <a:ext cx="3362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OCGROW GROUP OF COMPANIES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6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olacalgary.com/" TargetMode="Externa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hive.com/calgary/global-software-development-company-calgary" TargetMode="External"/><Relationship Id="rId2" Type="http://schemas.openxmlformats.org/officeDocument/2006/relationships/hyperlink" Target="https://calgaryherald.com/opinion/columnists/varcoe-tech-sector-gets-more-traction-in-calgary-as-big-investors-target-attabotics/wcm/24bd8294-f4bc-4cd1-aa9d-209d3b8d8fc6/" TargetMode="Externa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lgaryherald.com/business/local-business/local-tech-sector-hosts-hiring-fair-more-than-300-jobs-available" TargetMode="External"/><Relationship Id="rId2" Type="http://schemas.openxmlformats.org/officeDocument/2006/relationships/hyperlink" Target="https://calgaryherald.com/business/local-business/greengate-secures-partner-to-finance-countrys-largest-solar-project" TargetMode="Externa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olacalgary.com" TargetMode="External"/><Relationship Id="rId2" Type="http://schemas.openxmlformats.org/officeDocument/2006/relationships/hyperlink" Target="http://www.solacalgary.com/" TargetMode="Externa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iu.com/home.aspx" TargetMode="Externa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algaryherald.com/news/local-news/live-kenney-to-detail-albertas-economic-reboot-plan" TargetMode="Externa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9848E8-3683-4A35-B22C-D94987408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-180975"/>
            <a:ext cx="10668000" cy="2387600"/>
          </a:xfrm>
        </p:spPr>
        <p:txBody>
          <a:bodyPr/>
          <a:lstStyle/>
          <a:p>
            <a:r>
              <a:rPr lang="en-CA" b="1" dirty="0"/>
              <a:t>SOLA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E3F92B-66AE-4E89-B2C1-89A04B5A9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131888"/>
            <a:ext cx="9144000" cy="569129"/>
          </a:xfrm>
        </p:spPr>
        <p:txBody>
          <a:bodyPr>
            <a:noAutofit/>
          </a:bodyPr>
          <a:lstStyle/>
          <a:p>
            <a:r>
              <a:rPr lang="en-CA" dirty="0"/>
              <a:t>Calgary’s Leading Real Estate Investment Opportunity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C63D9-F2A9-42C4-801D-DF8F435866EA}"/>
              </a:ext>
            </a:extLst>
          </p:cNvPr>
          <p:cNvSpPr txBox="1"/>
          <p:nvPr/>
        </p:nvSpPr>
        <p:spPr>
          <a:xfrm>
            <a:off x="4243386" y="3547031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2CC0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www.solacalgary.com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2CC0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1" y="871427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Huge Growth in Calgary’s Tech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971D9-0547-4CC9-897F-D09C83ACCEDB}"/>
              </a:ext>
            </a:extLst>
          </p:cNvPr>
          <p:cNvSpPr txBox="1"/>
          <p:nvPr/>
        </p:nvSpPr>
        <p:spPr>
          <a:xfrm>
            <a:off x="221957" y="2434862"/>
            <a:ext cx="117480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Tech sector in Calgary growth is fastest growing job creator, with global investors accelerating tech investments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</a:rPr>
              <a:t>Global software development company ESQ Business Services selected Calgary, as Canadian head office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Calgary based </a:t>
            </a:r>
            <a:r>
              <a:rPr lang="en-US" sz="1800" dirty="0" err="1">
                <a:effectLst/>
                <a:latin typeface="Arial" panose="020B0604020202020204" pitchFamily="34" charset="0"/>
              </a:rPr>
              <a:t>Symend</a:t>
            </a:r>
            <a:r>
              <a:rPr lang="en-US" sz="1800" dirty="0">
                <a:effectLst/>
                <a:latin typeface="Arial" panose="020B0604020202020204" pitchFamily="34" charset="0"/>
              </a:rPr>
              <a:t> raised over $70 million in May, 2020 &amp; hiring every week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Attabotics raised over $50 million in August, 2020 &amp; expanding rapidly</a:t>
            </a:r>
            <a:endParaRPr lang="en-US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Benevity software headcount over 600 now, with major growth ahead</a:t>
            </a:r>
            <a:endParaRPr lang="en-US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>
                <a:effectLst/>
                <a:latin typeface="Arial" panose="020B0604020202020204" pitchFamily="34" charset="0"/>
              </a:rPr>
              <a:t>Shareworks</a:t>
            </a:r>
            <a:r>
              <a:rPr lang="en-US" sz="1800" dirty="0">
                <a:effectLst/>
                <a:latin typeface="Arial" panose="020B0604020202020204" pitchFamily="34" charset="0"/>
              </a:rPr>
              <a:t> by Morgan Stanley (formerly Solium) continues headcount expansion</a:t>
            </a:r>
            <a:endParaRPr lang="en-US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So many other high growth tech companies, expanding offices into Calgary</a:t>
            </a:r>
            <a:endParaRPr lang="en-US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1051B-9426-415E-A254-1A468CD658C9}"/>
              </a:ext>
            </a:extLst>
          </p:cNvPr>
          <p:cNvSpPr txBox="1"/>
          <p:nvPr/>
        </p:nvSpPr>
        <p:spPr>
          <a:xfrm>
            <a:off x="221957" y="6163972"/>
            <a:ext cx="1149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https://calgaryherald.com/opinion/columnists/varcoe-tech-sector-gets-more-traction-in-calgary-as-big-investors-target-attabotics/wcm/24bd8294-f4bc-4cd1-aa9d-209d3b8d8fc6/</a:t>
            </a:r>
            <a:endParaRPr lang="en-CA" sz="1200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ED87D-D01D-4ADC-A3EE-830A831F0ACD}"/>
              </a:ext>
            </a:extLst>
          </p:cNvPr>
          <p:cNvSpPr txBox="1"/>
          <p:nvPr/>
        </p:nvSpPr>
        <p:spPr>
          <a:xfrm>
            <a:off x="221957" y="6581001"/>
            <a:ext cx="10916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https://dailyhive.com/calgary/global-software-development-company-calgary</a:t>
            </a:r>
            <a:endParaRPr lang="en-CA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8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Tech Companies </a:t>
            </a:r>
            <a:r>
              <a:rPr lang="en-C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Into Calgary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7A8FB-A461-492D-8EBC-BDF5C158861E}"/>
              </a:ext>
            </a:extLst>
          </p:cNvPr>
          <p:cNvSpPr txBox="1"/>
          <p:nvPr/>
        </p:nvSpPr>
        <p:spPr>
          <a:xfrm>
            <a:off x="269131" y="2968770"/>
            <a:ext cx="118223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Absorb Software, learning technology firm with global offices, just leased over 80,000 sf in new </a:t>
            </a:r>
            <a:r>
              <a:rPr lang="en-US" dirty="0" err="1"/>
              <a:t>Telus</a:t>
            </a:r>
            <a:r>
              <a:rPr lang="en-US" dirty="0"/>
              <a:t> Sky bldg.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Greengate building Canada’s largest solar farm near Calgary, with recent $500 million investment from Denmark based investment group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Recent Tech job fair has record turnout with 2000+ jobs currently open, with huge number of new technology companies announcing Calgary expansion plans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Blacksquare</a:t>
            </a:r>
            <a:r>
              <a:rPr lang="en-US" dirty="0"/>
              <a:t>, a global DTC company expanding into Calgary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Kudos, employee recognition software company continues with Calgary expansion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AF101-D41F-4BDA-BB9C-92B7A1616D7B}"/>
              </a:ext>
            </a:extLst>
          </p:cNvPr>
          <p:cNvSpPr txBox="1"/>
          <p:nvPr/>
        </p:nvSpPr>
        <p:spPr>
          <a:xfrm>
            <a:off x="269131" y="6123792"/>
            <a:ext cx="1148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https://calgaryherald.com/business/local-business/greengate-secures-partner-to-finance-countrys-largest-solar-project</a:t>
            </a:r>
            <a:endParaRPr lang="en-CA" sz="12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A5BEF-AA84-41E2-A18B-9B4D0E61226E}"/>
              </a:ext>
            </a:extLst>
          </p:cNvPr>
          <p:cNvSpPr txBox="1"/>
          <p:nvPr/>
        </p:nvSpPr>
        <p:spPr>
          <a:xfrm>
            <a:off x="269131" y="6409169"/>
            <a:ext cx="10353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https://calgaryherald.com/business/local-business/local-tech-sector-hosts-hiring-fair-more-than-300-jobs-available</a:t>
            </a:r>
            <a:endParaRPr lang="en-CA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2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Rocky View County’s Explosive Growth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2A783-93C2-4E8F-A3E6-4C10BBDB91BD}"/>
              </a:ext>
            </a:extLst>
          </p:cNvPr>
          <p:cNvSpPr txBox="1"/>
          <p:nvPr/>
        </p:nvSpPr>
        <p:spPr>
          <a:xfrm>
            <a:off x="671209" y="2723745"/>
            <a:ext cx="87257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CA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/>
              <a:t>Rocky View is part of Greater Calgary, &amp; has averaged annual growth rate of  9.5% and expected to continue for years to come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/>
              <a:t>Greater Calgary is becoming Western Canada’s leading logistics and distribution hub, for all major North American companies expanding.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/>
              <a:t>Several major North American companies have expanded into the region including  Amazon, Home Depot, CHEP Canada, Lowe’s &amp; many more.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i="0">
                <a:solidFill>
                  <a:srgbClr val="000000"/>
                </a:solidFill>
                <a:effectLst/>
                <a:latin typeface="RobotoRegular"/>
              </a:rPr>
              <a:t>Since 2016, the region has attracted over seven million square feet of distribution centre &amp; e-commerce fulfillment centre tenants, and Greater Calgary’s growth is accelerating.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723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SOLA</a:t>
            </a:r>
            <a:r>
              <a:rPr lang="en-C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F15693-25A8-4ADB-9E6D-B8E0B97AE72B}"/>
              </a:ext>
            </a:extLst>
          </p:cNvPr>
          <p:cNvSpPr txBox="1"/>
          <p:nvPr/>
        </p:nvSpPr>
        <p:spPr>
          <a:xfrm>
            <a:off x="252918" y="2498422"/>
            <a:ext cx="117996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Most tech innovative new multi-family building in Canada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Outstanding location in trendy Kensington area of NW Calgary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Walking distance to all transit, parks, waterfront paths along Bow River, amenities, and closest access to </a:t>
            </a:r>
            <a:r>
              <a:rPr lang="en-US" sz="1800" dirty="0" err="1">
                <a:effectLst/>
                <a:latin typeface="Arial" panose="020B0604020202020204" pitchFamily="34" charset="0"/>
              </a:rPr>
              <a:t>UofC</a:t>
            </a:r>
            <a:r>
              <a:rPr lang="en-US" sz="1800" dirty="0">
                <a:effectLst/>
                <a:latin typeface="Arial" panose="020B0604020202020204" pitchFamily="34" charset="0"/>
              </a:rPr>
              <a:t> &amp; SAIT, etc.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Smaller suite sizes, for affordable condo unit prices for any new Calgary project.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1 year of Free Gigabit Ethernet for all residents, FASTEST Internet in Alberta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</a:rPr>
              <a:t>SOLA smart hub built into </a:t>
            </a:r>
            <a:r>
              <a:rPr lang="en-US" sz="1800" dirty="0">
                <a:effectLst/>
                <a:latin typeface="Arial" panose="020B0604020202020204" pitchFamily="34" charset="0"/>
              </a:rPr>
              <a:t>every single luxury residence, with Canada’s 1</a:t>
            </a:r>
            <a:r>
              <a:rPr lang="en-US" sz="1800" baseline="30000" dirty="0">
                <a:effectLst/>
                <a:latin typeface="Arial" panose="020B0604020202020204" pitchFamily="34" charset="0"/>
              </a:rPr>
              <a:t>st  </a:t>
            </a:r>
            <a:r>
              <a:rPr lang="en-US" sz="1800" dirty="0">
                <a:effectLst/>
                <a:latin typeface="Arial" panose="020B0604020202020204" pitchFamily="34" charset="0"/>
              </a:rPr>
              <a:t>Amazon Alexa enabled building.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Roof top fitness </a:t>
            </a:r>
            <a:r>
              <a:rPr lang="en-US" sz="1800" dirty="0" err="1">
                <a:effectLst/>
                <a:latin typeface="Arial" panose="020B0604020202020204" pitchFamily="34" charset="0"/>
              </a:rPr>
              <a:t>centre</a:t>
            </a:r>
            <a:r>
              <a:rPr lang="en-US" sz="1800" dirty="0">
                <a:effectLst/>
                <a:latin typeface="Arial" panose="020B0604020202020204" pitchFamily="34" charset="0"/>
              </a:rPr>
              <a:t>, penthouse terrace lounge, cool pet spa in building &amp; so much more!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Incredible views from upper floor units</a:t>
            </a: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Exceptional Investor Program, with full rental management services available.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386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994575" y="87548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 Rental Analysis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BA4867-0F71-4B17-98AE-48EE033B4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75561"/>
              </p:ext>
            </p:extLst>
          </p:nvPr>
        </p:nvGraphicFramePr>
        <p:xfrm>
          <a:off x="5031728" y="2499360"/>
          <a:ext cx="5144778" cy="4358640"/>
        </p:xfrm>
        <a:graphic>
          <a:graphicData uri="http://schemas.openxmlformats.org/drawingml/2006/table">
            <a:tbl>
              <a:tblPr firstRow="1" bandRow="1"/>
              <a:tblGrid>
                <a:gridCol w="2572389">
                  <a:extLst>
                    <a:ext uri="{9D8B030D-6E8A-4147-A177-3AD203B41FA5}">
                      <a16:colId xmlns:a16="http://schemas.microsoft.com/office/drawing/2014/main" val="340772077"/>
                    </a:ext>
                  </a:extLst>
                </a:gridCol>
                <a:gridCol w="2572389">
                  <a:extLst>
                    <a:ext uri="{9D8B030D-6E8A-4147-A177-3AD203B41FA5}">
                      <a16:colId xmlns:a16="http://schemas.microsoft.com/office/drawing/2014/main" val="407462706"/>
                    </a:ext>
                  </a:extLst>
                </a:gridCol>
              </a:tblGrid>
              <a:tr h="15809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bg1"/>
                          </a:solidFill>
                        </a:rPr>
                        <a:t>Revenue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CA" sz="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24530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Avg Monthly Rent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$1,512.00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50958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Monthly rent/</a:t>
                      </a:r>
                      <a:r>
                        <a:rPr lang="en-CA" sz="500" b="1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psf</a:t>
                      </a:r>
                      <a:endParaRPr lang="en-CA" sz="500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$3.50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757155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Monthly Revenue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$1,512.00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794303"/>
                  </a:ext>
                </a:extLst>
              </a:tr>
              <a:tr h="15809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bg1"/>
                          </a:solidFill>
                        </a:rPr>
                        <a:t>Expenses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607286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Monthly Principal &amp; Interest Payment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$924.45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0633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Condo Management Fee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$203.46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869885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Property Taxes Monthly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$157.28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730924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Insurance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446614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Monthly Expenses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$1285.19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207511"/>
                  </a:ext>
                </a:extLst>
              </a:tr>
              <a:tr h="15809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bg1"/>
                          </a:solidFill>
                        </a:rPr>
                        <a:t>Net Profit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40453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Monthly Cash Flow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$226.81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47428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Annual Cash Flow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$2,721.72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093930"/>
                  </a:ext>
                </a:extLst>
              </a:tr>
              <a:tr h="15809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bg1"/>
                          </a:solidFill>
                        </a:rPr>
                        <a:t>Total Annual Cash Flows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981276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Year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$2,721.72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821931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Year 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$2,857.81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456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Year 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$3,000.70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915851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Year 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$3,150.73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486661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Year 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0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$3,308.27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617011"/>
                  </a:ext>
                </a:extLst>
              </a:tr>
              <a:tr h="15809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22530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Market Assumptions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87698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CMHC Guidelines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291375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5% Annual Rent Increase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8888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5 </a:t>
                      </a:r>
                      <a:r>
                        <a:rPr lang="en-CA" sz="500" b="1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Yr</a:t>
                      </a:r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, 30 </a:t>
                      </a:r>
                      <a:r>
                        <a:rPr lang="en-CA" sz="500" b="1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Yr</a:t>
                      </a:r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 Amortization Mortgage at 2.0%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536219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City of Calgary Estimated Property Taxes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554442"/>
                  </a:ext>
                </a:extLst>
              </a:tr>
              <a:tr h="158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CA" sz="500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Condo Fees/Insurance Estimates Only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CA" sz="500" b="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18408"/>
                  </a:ext>
                </a:extLst>
              </a:tr>
            </a:tbl>
          </a:graphicData>
        </a:graphic>
      </p:graphicFrame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F6C6519E-2BEF-46F9-B49A-A87FE6D3C192}"/>
              </a:ext>
            </a:extLst>
          </p:cNvPr>
          <p:cNvGraphicFramePr>
            <a:graphicFrameLocks noGrp="1"/>
          </p:cNvGraphicFramePr>
          <p:nvPr/>
        </p:nvGraphicFramePr>
        <p:xfrm>
          <a:off x="2132742" y="4204024"/>
          <a:ext cx="2329010" cy="1173480"/>
        </p:xfrm>
        <a:graphic>
          <a:graphicData uri="http://schemas.openxmlformats.org/drawingml/2006/table">
            <a:tbl>
              <a:tblPr firstRow="1" bandRow="1"/>
              <a:tblGrid>
                <a:gridCol w="1164505">
                  <a:extLst>
                    <a:ext uri="{9D8B030D-6E8A-4147-A177-3AD203B41FA5}">
                      <a16:colId xmlns:a16="http://schemas.microsoft.com/office/drawing/2014/main" val="340772077"/>
                    </a:ext>
                  </a:extLst>
                </a:gridCol>
                <a:gridCol w="1164505">
                  <a:extLst>
                    <a:ext uri="{9D8B030D-6E8A-4147-A177-3AD203B41FA5}">
                      <a16:colId xmlns:a16="http://schemas.microsoft.com/office/drawing/2014/main" val="4074627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Size (sf)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432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4742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Type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1Bed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09393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Purchase Price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$298,080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9812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GST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$14,904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6113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Total Price Including GST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$312,984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9228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Down Payment (20%)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$62,597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51845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b="1" dirty="0"/>
                        <a:t>Mortgage Amount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CA" sz="500" dirty="0"/>
                        <a:t>$250,387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14371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1F5D7DE-DCDE-478F-96F5-AFAD5B423565}"/>
              </a:ext>
            </a:extLst>
          </p:cNvPr>
          <p:cNvGrpSpPr/>
          <p:nvPr/>
        </p:nvGrpSpPr>
        <p:grpSpPr>
          <a:xfrm>
            <a:off x="2006610" y="3523159"/>
            <a:ext cx="2581275" cy="634699"/>
            <a:chOff x="2006610" y="3523159"/>
            <a:chExt cx="2581275" cy="6346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0700B8-858E-4057-A385-9CF69CB0C64F}"/>
                </a:ext>
              </a:extLst>
            </p:cNvPr>
            <p:cNvGrpSpPr/>
            <p:nvPr/>
          </p:nvGrpSpPr>
          <p:grpSpPr>
            <a:xfrm>
              <a:off x="3070068" y="3523159"/>
              <a:ext cx="454358" cy="454358"/>
              <a:chOff x="3834983" y="4285048"/>
              <a:chExt cx="454358" cy="4543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24E904A-36D2-43F6-AC09-898651682846}"/>
                  </a:ext>
                </a:extLst>
              </p:cNvPr>
              <p:cNvSpPr/>
              <p:nvPr/>
            </p:nvSpPr>
            <p:spPr>
              <a:xfrm>
                <a:off x="3834983" y="4285048"/>
                <a:ext cx="454358" cy="454358"/>
              </a:xfrm>
              <a:prstGeom prst="ellipse">
                <a:avLst/>
              </a:prstGeom>
              <a:solidFill>
                <a:schemeClr val="accent6">
                  <a:lumMod val="90000"/>
                  <a:lumOff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8" name="Graphic 17" descr="Home">
                <a:extLst>
                  <a:ext uri="{FF2B5EF4-FFF2-40B4-BE49-F238E27FC236}">
                    <a16:creationId xmlns:a16="http://schemas.microsoft.com/office/drawing/2014/main" id="{FCC16D25-83D4-4F67-97BF-3FEE8DD33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79983" y="4319147"/>
                <a:ext cx="364358" cy="36435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2379BD-337F-43FE-8BF3-E97ADE6194B1}"/>
                </a:ext>
              </a:extLst>
            </p:cNvPr>
            <p:cNvSpPr txBox="1"/>
            <p:nvPr/>
          </p:nvSpPr>
          <p:spPr>
            <a:xfrm>
              <a:off x="2006610" y="3942414"/>
              <a:ext cx="2581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D0D0D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Cabriola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9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994575" y="87548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Calgary is a Pro-Business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007F4-3235-40E8-B1EA-01CDE9FFEBAE}"/>
              </a:ext>
            </a:extLst>
          </p:cNvPr>
          <p:cNvSpPr txBox="1"/>
          <p:nvPr/>
        </p:nvSpPr>
        <p:spPr>
          <a:xfrm>
            <a:off x="457199" y="2399071"/>
            <a:ext cx="11274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Its crystal clear, that Calgary has the lowest tax rate &amp; most pro-business economy, with regards to rental investment property, when compared to Canada’s other major markets:</a:t>
            </a:r>
          </a:p>
          <a:p>
            <a:endParaRPr lang="en-US" dirty="0">
              <a:effectLst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93213B6-4C24-42F4-A705-F33C827F9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93702"/>
              </p:ext>
            </p:extLst>
          </p:nvPr>
        </p:nvGraphicFramePr>
        <p:xfrm>
          <a:off x="909483" y="3641667"/>
          <a:ext cx="10543218" cy="234084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57203">
                  <a:extLst>
                    <a:ext uri="{9D8B030D-6E8A-4147-A177-3AD203B41FA5}">
                      <a16:colId xmlns:a16="http://schemas.microsoft.com/office/drawing/2014/main" val="1942114636"/>
                    </a:ext>
                  </a:extLst>
                </a:gridCol>
                <a:gridCol w="1757203">
                  <a:extLst>
                    <a:ext uri="{9D8B030D-6E8A-4147-A177-3AD203B41FA5}">
                      <a16:colId xmlns:a16="http://schemas.microsoft.com/office/drawing/2014/main" val="1020696578"/>
                    </a:ext>
                  </a:extLst>
                </a:gridCol>
                <a:gridCol w="1757203">
                  <a:extLst>
                    <a:ext uri="{9D8B030D-6E8A-4147-A177-3AD203B41FA5}">
                      <a16:colId xmlns:a16="http://schemas.microsoft.com/office/drawing/2014/main" val="2606976521"/>
                    </a:ext>
                  </a:extLst>
                </a:gridCol>
                <a:gridCol w="1757203">
                  <a:extLst>
                    <a:ext uri="{9D8B030D-6E8A-4147-A177-3AD203B41FA5}">
                      <a16:colId xmlns:a16="http://schemas.microsoft.com/office/drawing/2014/main" val="148779100"/>
                    </a:ext>
                  </a:extLst>
                </a:gridCol>
                <a:gridCol w="1757203">
                  <a:extLst>
                    <a:ext uri="{9D8B030D-6E8A-4147-A177-3AD203B41FA5}">
                      <a16:colId xmlns:a16="http://schemas.microsoft.com/office/drawing/2014/main" val="2608925156"/>
                    </a:ext>
                  </a:extLst>
                </a:gridCol>
                <a:gridCol w="1757203">
                  <a:extLst>
                    <a:ext uri="{9D8B030D-6E8A-4147-A177-3AD203B41FA5}">
                      <a16:colId xmlns:a16="http://schemas.microsoft.com/office/drawing/2014/main" val="1496651926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RENTAL PROPERTY INVESTMENT TAXES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930595"/>
                  </a:ext>
                </a:extLst>
              </a:tr>
              <a:tr h="613960"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Property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Vacancy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Foreign Buyers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Rent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400" dirty="0"/>
                        <a:t>Notice of Rent Increase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1626146"/>
                  </a:ext>
                </a:extLst>
              </a:tr>
              <a:tr h="500109"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Vancouver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4811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Toronto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61841"/>
                  </a:ext>
                </a:extLst>
              </a:tr>
              <a:tr h="398735"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Calgary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ZERO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200" dirty="0"/>
                        <a:t>3 MONTHS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662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93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Property Management Program for Investors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3AF21-B2BE-4398-BFEB-2D88AAABD57A}"/>
              </a:ext>
            </a:extLst>
          </p:cNvPr>
          <p:cNvSpPr txBox="1"/>
          <p:nvPr/>
        </p:nvSpPr>
        <p:spPr>
          <a:xfrm>
            <a:off x="349358" y="3064212"/>
            <a:ext cx="99952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SOLA has a complete property management for our investor clients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Includes full rental management, lease-up to best tenants, complete Landlord/Tenant documentation, monthly reporting &amp; all deposits to owners’ accts, etc.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Always focused on achieving highest ROI for investors, with peace of mind, professional management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Full condo/strata management in place &amp; property management discounts available for investors with multiple units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156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8269E256-CB65-4389-A6C9-E9FFF757A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7277"/>
            <a:ext cx="9144000" cy="608909"/>
          </a:xfrm>
        </p:spPr>
        <p:txBody>
          <a:bodyPr/>
          <a:lstStyle/>
          <a:p>
            <a:r>
              <a:rPr lang="en-CA" b="1" dirty="0"/>
              <a:t>SOLA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E73EF5-9661-44A7-B50A-CC6F5445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225"/>
            <a:ext cx="10515600" cy="1325563"/>
          </a:xfrm>
        </p:spPr>
        <p:txBody>
          <a:bodyPr/>
          <a:lstStyle/>
          <a:p>
            <a:r>
              <a:rPr lang="en-CA" dirty="0"/>
              <a:t>Welcome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FDC1B-0D6C-413B-BBEC-A95B6B357916}"/>
              </a:ext>
            </a:extLst>
          </p:cNvPr>
          <p:cNvSpPr txBox="1"/>
          <p:nvPr/>
        </p:nvSpPr>
        <p:spPr>
          <a:xfrm>
            <a:off x="2339275" y="3244334"/>
            <a:ext cx="351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www.solacalgary.com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1D591-0752-4B85-B4D0-605CD338B375}"/>
              </a:ext>
            </a:extLst>
          </p:cNvPr>
          <p:cNvSpPr txBox="1"/>
          <p:nvPr/>
        </p:nvSpPr>
        <p:spPr>
          <a:xfrm>
            <a:off x="6332779" y="3244334"/>
            <a:ext cx="351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info@solacalgary.com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0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F5A74C-E855-40B8-AF42-6E0107B41A1F}"/>
              </a:ext>
            </a:extLst>
          </p:cNvPr>
          <p:cNvSpPr/>
          <p:nvPr/>
        </p:nvSpPr>
        <p:spPr>
          <a:xfrm>
            <a:off x="696798" y="625622"/>
            <a:ext cx="10798404" cy="5606755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66962-03DE-494A-B968-283AD2060E76}"/>
              </a:ext>
            </a:extLst>
          </p:cNvPr>
          <p:cNvSpPr txBox="1"/>
          <p:nvPr/>
        </p:nvSpPr>
        <p:spPr>
          <a:xfrm>
            <a:off x="2713025" y="699519"/>
            <a:ext cx="7060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dirty="0">
                <a:solidFill>
                  <a:srgbClr val="F2C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 in Kensington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F2C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855690-9BF0-47D5-ACD8-8A583876C361}"/>
              </a:ext>
            </a:extLst>
          </p:cNvPr>
          <p:cNvSpPr txBox="1"/>
          <p:nvPr/>
        </p:nvSpPr>
        <p:spPr>
          <a:xfrm>
            <a:off x="1968592" y="1345850"/>
            <a:ext cx="78051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BF27"/>
                </a:solidFill>
                <a:effectLst/>
                <a:uLnTx/>
                <a:uFillTx/>
                <a:ea typeface="+mn-ea"/>
                <a:cs typeface="+mn-cs"/>
              </a:rPr>
              <a:t>SOLA Modern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2BF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Luxury collection of 172 beautifully designed smart homes, with efficient trendy floorplans.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Roof top amenities such as state of the art fitness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centre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&amp; cool penthouse terrace lounge, a pet spa for all residents, and much more.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BF27"/>
                </a:solidFill>
                <a:effectLst/>
                <a:uLnTx/>
                <a:uFillTx/>
                <a:ea typeface="+mn-ea"/>
                <a:cs typeface="+mn-cs"/>
              </a:rPr>
              <a:t>SOLA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2BF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SOLA in Kensington will offer leading tech features in Canada for every smart home resident.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1st of its kind in Calgary for any new luxury condo building.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Higher level of safety, ease, &amp; comfort.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29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63FC70-CA4B-453E-B0C7-22DB17758FA0}"/>
              </a:ext>
            </a:extLst>
          </p:cNvPr>
          <p:cNvSpPr txBox="1"/>
          <p:nvPr/>
        </p:nvSpPr>
        <p:spPr>
          <a:xfrm>
            <a:off x="1152523" y="1720840"/>
            <a:ext cx="1029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over 30 years,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Ocgrow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Group has been consistently growing our investment portfolio of real   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estate assets across Western Canada.  </a:t>
            </a: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Ocgrow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Group is a privately held, diversified investment group of companies, involved in all  aspects of investment, development &amp; management of real estate.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Ocgrow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also involved in venture capital industry for over 25 years, focused on the technology    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 and related high growth investment opportunities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its private equity fund.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 is Ocgrow’s latest visionary project, which is over six years in the making &amp; our vision was to create Canada’s leading innovative new tech mixed use project here in Calgary, which our entire community can all be so proud of for years ahead.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D8882-DC4C-4088-A835-8D8DDC922385}"/>
              </a:ext>
            </a:extLst>
          </p:cNvPr>
          <p:cNvSpPr txBox="1"/>
          <p:nvPr/>
        </p:nvSpPr>
        <p:spPr>
          <a:xfrm>
            <a:off x="2770448" y="1010803"/>
            <a:ext cx="7060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2C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Ocgrow Group of Companies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48807-5FE9-4E30-A73C-C2136109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10" y="5010543"/>
            <a:ext cx="1943275" cy="667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7AC62-96E0-4597-9A34-5611CA88F8D6}"/>
              </a:ext>
            </a:extLst>
          </p:cNvPr>
          <p:cNvSpPr txBox="1"/>
          <p:nvPr/>
        </p:nvSpPr>
        <p:spPr>
          <a:xfrm>
            <a:off x="4582079" y="5698059"/>
            <a:ext cx="2784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Ocgrow</a:t>
            </a:r>
            <a:r>
              <a:rPr lang="en-CA" sz="1400" b="0" i="0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 Group of Companies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7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AD87E-7006-4392-B523-7EB9ED3FF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" t="30067" r="3216" b="1"/>
          <a:stretch/>
        </p:blipFill>
        <p:spPr>
          <a:xfrm>
            <a:off x="9833" y="2062065"/>
            <a:ext cx="12192000" cy="4795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B71FE5-E2BC-4851-B242-5BAADA61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0CB2B7-A569-442B-9E24-5D71A7694510}"/>
              </a:ext>
            </a:extLst>
          </p:cNvPr>
          <p:cNvGrpSpPr/>
          <p:nvPr/>
        </p:nvGrpSpPr>
        <p:grpSpPr>
          <a:xfrm>
            <a:off x="0" y="1838528"/>
            <a:ext cx="12182168" cy="3200400"/>
            <a:chOff x="0" y="1741251"/>
            <a:chExt cx="12182168" cy="3200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150F46-EF30-4E67-AEAE-8CAE1651E81D}"/>
                </a:ext>
              </a:extLst>
            </p:cNvPr>
            <p:cNvSpPr/>
            <p:nvPr/>
          </p:nvSpPr>
          <p:spPr>
            <a:xfrm>
              <a:off x="0" y="1741251"/>
              <a:ext cx="12182168" cy="3200400"/>
            </a:xfrm>
            <a:prstGeom prst="rect">
              <a:avLst/>
            </a:prstGeom>
            <a:solidFill>
              <a:schemeClr val="accent6">
                <a:lumMod val="90000"/>
                <a:lumOff val="1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7FED6B-9C1B-4516-B1BA-A0C66C7C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81" y="1960022"/>
              <a:ext cx="4873049" cy="2743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897B48-3792-4532-80E7-20706A66A792}"/>
                </a:ext>
              </a:extLst>
            </p:cNvPr>
            <p:cNvSpPr txBox="1"/>
            <p:nvPr/>
          </p:nvSpPr>
          <p:spPr>
            <a:xfrm>
              <a:off x="5105999" y="2711384"/>
              <a:ext cx="694629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SOLA in Kensington lives at the intersection of everything you need; Whether you’re headed downtown for work, hopping the train to U of C, studying at SAIT, headed for a run or bike ride along the river, going out for coffee or drinks with friends, you’re always just a few short blocks away.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870AD0-363C-4579-9603-E6692EB374CD}"/>
              </a:ext>
            </a:extLst>
          </p:cNvPr>
          <p:cNvSpPr txBox="1"/>
          <p:nvPr/>
        </p:nvSpPr>
        <p:spPr>
          <a:xfrm>
            <a:off x="5108010" y="2162330"/>
            <a:ext cx="467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2CC0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SOLA Central</a:t>
            </a:r>
          </a:p>
        </p:txBody>
      </p:sp>
    </p:spTree>
    <p:extLst>
      <p:ext uri="{BB962C8B-B14F-4D97-AF65-F5344CB8AC3E}">
        <p14:creationId xmlns:p14="http://schemas.microsoft.com/office/powerpoint/2010/main" val="204375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1" y="-1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1" y="-1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058697" y="10360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763568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Calgary?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8CAAC-1929-4656-A01C-0BF0D1A7CF39}"/>
              </a:ext>
            </a:extLst>
          </p:cNvPr>
          <p:cNvSpPr txBox="1"/>
          <p:nvPr/>
        </p:nvSpPr>
        <p:spPr>
          <a:xfrm>
            <a:off x="417451" y="2569937"/>
            <a:ext cx="113570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Voted #1 most Livable City in Canada and #1 most Livable City in North America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Most affordable living costs for any major metropolitan </a:t>
            </a:r>
            <a:r>
              <a:rPr lang="en-US" dirty="0" err="1"/>
              <a:t>centre</a:t>
            </a:r>
            <a:r>
              <a:rPr lang="en-US" dirty="0"/>
              <a:t> in Canada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Solid population growth for years ahead, both from interprovincial migration &amp; international immigration into Calgary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Pro-business economy &amp; friendly low tax business climate to promote growth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Multi-cultural community &amp; youngest demographic population in Canada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Huge tech sector growth &amp; new jobs/economic diversification is accelerating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Most attractive real estate investment cycle, with low interest rates, lower vacancy rates &amp; rising rents ahead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584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-1" y="0"/>
            <a:ext cx="12192000" cy="2399071"/>
            <a:chOff x="11882" y="513859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11882" y="513859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267914" y="513859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106818" y="902943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Calgary 5</a:t>
            </a:r>
            <a:r>
              <a:rPr kumimoji="0" lang="en-CA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Most Livable City in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EFA96-2C72-4B09-A0DD-CAD72B3D65BF}"/>
              </a:ext>
            </a:extLst>
          </p:cNvPr>
          <p:cNvSpPr txBox="1"/>
          <p:nvPr/>
        </p:nvSpPr>
        <p:spPr>
          <a:xfrm>
            <a:off x="395591" y="2431916"/>
            <a:ext cx="11400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Voted </a:t>
            </a:r>
            <a:r>
              <a:rPr lang="en-US" dirty="0">
                <a:latin typeface="Arial" panose="020B0604020202020204" pitchFamily="34" charset="0"/>
              </a:rPr>
              <a:t>5</a:t>
            </a:r>
            <a:r>
              <a:rPr lang="en-US" baseline="30000" dirty="0">
                <a:latin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</a:rPr>
              <a:t>most Livable City in the World*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Highest head office concentration per capital in Canada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</a:rPr>
              <a:t>For 2</a:t>
            </a:r>
            <a:r>
              <a:rPr lang="en-US" baseline="30000" dirty="0">
                <a:latin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</a:rPr>
              <a:t> year in a row, Calgary ranked top most Livable City in North America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</a:rPr>
              <a:t>* </a:t>
            </a:r>
            <a:r>
              <a:rPr lang="en-US" b="0" i="0" u="sng" dirty="0">
                <a:effectLst/>
                <a:latin typeface="Cab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Economist Intelligence Unit's</a:t>
            </a:r>
            <a:r>
              <a:rPr lang="en-US" b="0" i="0" dirty="0">
                <a:effectLst/>
                <a:latin typeface="Cabin"/>
              </a:rPr>
              <a:t> Global Livability Index.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8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183217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 Growth With Diversified Economy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73191-5BF0-4330-9ABC-3913EA314B8C}"/>
              </a:ext>
            </a:extLst>
          </p:cNvPr>
          <p:cNvSpPr txBox="1"/>
          <p:nvPr/>
        </p:nvSpPr>
        <p:spPr>
          <a:xfrm>
            <a:off x="225457" y="2752635"/>
            <a:ext cx="10273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Each year, Calgary’s economy continues to diversify 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expand rapidly beyond its oil &amp; gas industry, into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so many high growth sectors: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A7367-CFD9-4916-A300-37F539CD11E1}"/>
              </a:ext>
            </a:extLst>
          </p:cNvPr>
          <p:cNvSpPr txBox="1"/>
          <p:nvPr/>
        </p:nvSpPr>
        <p:spPr>
          <a:xfrm>
            <a:off x="959176" y="3649753"/>
            <a:ext cx="102736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Technology – Software, IT Services, Interactive Digital Media,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Manufacturing &amp; Distribution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CA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Logistics &amp; 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Financial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CA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Renewable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-47488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Alberta has the Lowest Tax Rate in Canada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5F709-5C60-494F-9653-BAE3DD7E3375}"/>
              </a:ext>
            </a:extLst>
          </p:cNvPr>
          <p:cNvSpPr txBox="1"/>
          <p:nvPr/>
        </p:nvSpPr>
        <p:spPr>
          <a:xfrm>
            <a:off x="466929" y="2577830"/>
            <a:ext cx="85698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As of July, 2020, Alberta’s corporate tax rate is only 8%, the lowest in Canada</a:t>
            </a:r>
          </a:p>
          <a:p>
            <a:endParaRPr lang="en-CA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Alberta has one of the lowest tax rates now in North America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Alberta has no provincial sales tax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42634-66A6-460C-90D3-0827AB566E12}"/>
              </a:ext>
            </a:extLst>
          </p:cNvPr>
          <p:cNvSpPr txBox="1"/>
          <p:nvPr/>
        </p:nvSpPr>
        <p:spPr>
          <a:xfrm>
            <a:off x="466929" y="5359380"/>
            <a:ext cx="10029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https://calgaryherald.com/news/local-news/live-kenney-to-detail-albertas-economic-reboot-plan</a:t>
            </a:r>
            <a:endParaRPr lang="en-CA" sz="11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1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3B60E-A95F-47DE-83D3-CE83DBD2B9F4}"/>
              </a:ext>
            </a:extLst>
          </p:cNvPr>
          <p:cNvGrpSpPr/>
          <p:nvPr/>
        </p:nvGrpSpPr>
        <p:grpSpPr>
          <a:xfrm>
            <a:off x="0" y="0"/>
            <a:ext cx="12192000" cy="2399071"/>
            <a:chOff x="8936" y="514054"/>
            <a:chExt cx="12192000" cy="23990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2E91D8-1F48-4FD6-9724-A90BDC4A536E}"/>
                </a:ext>
              </a:extLst>
            </p:cNvPr>
            <p:cNvSpPr/>
            <p:nvPr/>
          </p:nvSpPr>
          <p:spPr>
            <a:xfrm>
              <a:off x="8936" y="514054"/>
              <a:ext cx="12192000" cy="2399071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7FA681-1DCC-4DB2-9CA5-7F34ED7E3C92}"/>
                </a:ext>
              </a:extLst>
            </p:cNvPr>
            <p:cNvSpPr/>
            <p:nvPr/>
          </p:nvSpPr>
          <p:spPr>
            <a:xfrm>
              <a:off x="5195452" y="514054"/>
              <a:ext cx="2074606" cy="108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9D045F-0109-4C4A-815B-F37BA5E42C35}"/>
              </a:ext>
            </a:extLst>
          </p:cNvPr>
          <p:cNvSpPr txBox="1"/>
          <p:nvPr/>
        </p:nvSpPr>
        <p:spPr>
          <a:xfrm>
            <a:off x="1037302" y="876369"/>
            <a:ext cx="103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 Rental Demand, Lower Vacancy Rates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93FFB-52FB-45EC-AEA3-71EC96A48B3A}"/>
              </a:ext>
            </a:extLst>
          </p:cNvPr>
          <p:cNvSpPr txBox="1"/>
          <p:nvPr/>
        </p:nvSpPr>
        <p:spPr>
          <a:xfrm>
            <a:off x="301558" y="3083669"/>
            <a:ext cx="5042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Solid influx of population growth</a:t>
            </a:r>
          </a:p>
          <a:p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Lower Vacancy Rates for Past Several Years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Rising Rents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Lower inventory stock of housing leading to rising values over coming years</a:t>
            </a:r>
          </a:p>
          <a:p>
            <a:endParaRPr lang="en-CA" dirty="0"/>
          </a:p>
          <a:p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72FB0-F88C-428C-A0F1-3C7AA798E855}"/>
              </a:ext>
            </a:extLst>
          </p:cNvPr>
          <p:cNvSpPr/>
          <p:nvPr/>
        </p:nvSpPr>
        <p:spPr>
          <a:xfrm>
            <a:off x="6096000" y="2927758"/>
            <a:ext cx="5794442" cy="283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EED5F94-F000-4E2C-806B-0257E3244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196935"/>
              </p:ext>
            </p:extLst>
          </p:nvPr>
        </p:nvGraphicFramePr>
        <p:xfrm>
          <a:off x="5461233" y="2617365"/>
          <a:ext cx="6333688" cy="303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78AABD-7218-45C3-87B7-7A43803E3D63}"/>
              </a:ext>
            </a:extLst>
          </p:cNvPr>
          <p:cNvSpPr/>
          <p:nvPr/>
        </p:nvSpPr>
        <p:spPr>
          <a:xfrm>
            <a:off x="6096000" y="5763237"/>
            <a:ext cx="2880220" cy="41963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2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Source: CMHC Rental Markey Survey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03833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2, Color 2, Arial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sign 1, Color 2, Arial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ver Slide">
  <a:themeElements>
    <a:clrScheme name="SOLA Option 2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ED89"/>
      </a:accent1>
      <a:accent2>
        <a:srgbClr val="F5ED89"/>
      </a:accent2>
      <a:accent3>
        <a:srgbClr val="F2CC0C"/>
      </a:accent3>
      <a:accent4>
        <a:srgbClr val="F2B90C"/>
      </a:accent4>
      <a:accent5>
        <a:srgbClr val="F2DEA0"/>
      </a:accent5>
      <a:accent6>
        <a:srgbClr val="0D0D0D"/>
      </a:accent6>
      <a:hlink>
        <a:srgbClr val="F2CC0C"/>
      </a:hlink>
      <a:folHlink>
        <a:srgbClr val="F5ED89"/>
      </a:folHlink>
    </a:clrScheme>
    <a:fontScheme name="SOLA Deck 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16404</TotalTime>
  <Words>1376</Words>
  <Application>Microsoft Office PowerPoint</Application>
  <PresentationFormat>Widescreen</PresentationFormat>
  <Paragraphs>239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Cabin</vt:lpstr>
      <vt:lpstr>Calibri</vt:lpstr>
      <vt:lpstr>Century Gothic</vt:lpstr>
      <vt:lpstr>RobotoRegular</vt:lpstr>
      <vt:lpstr>Wingdings</vt:lpstr>
      <vt:lpstr>Design 2, Color 2, Arial</vt:lpstr>
      <vt:lpstr>Custom Design</vt:lpstr>
      <vt:lpstr>1_Custom Design</vt:lpstr>
      <vt:lpstr>1_Office Theme</vt:lpstr>
      <vt:lpstr>Design 1, Color 2, Arial</vt:lpstr>
      <vt:lpstr>Cover Slide</vt:lpstr>
      <vt:lpstr>SOLA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Sekeenah Mukhtar</dc:creator>
  <cp:lastModifiedBy>Harish Consul</cp:lastModifiedBy>
  <cp:revision>51</cp:revision>
  <dcterms:created xsi:type="dcterms:W3CDTF">2020-08-20T10:28:54Z</dcterms:created>
  <dcterms:modified xsi:type="dcterms:W3CDTF">2020-10-03T12:11:10Z</dcterms:modified>
</cp:coreProperties>
</file>